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Caveat"/>
      <p:regular r:id="rId21"/>
      <p:bold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Fira Sans Medium"/>
      <p:regular r:id="rId27"/>
      <p:bold r:id="rId28"/>
      <p:italic r:id="rId29"/>
      <p:boldItalic r:id="rId30"/>
    </p:embeddedFont>
    <p:embeddedFont>
      <p:font typeface="Fira Sans"/>
      <p:regular r:id="rId31"/>
      <p:bold r:id="rId32"/>
      <p:italic r:id="rId33"/>
      <p:boldItalic r:id="rId34"/>
    </p:embeddedFont>
    <p:embeddedFont>
      <p:font typeface="Fira Sans Extra Condensed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" orient="horz"/>
        <p:guide pos="288"/>
        <p:guide pos="5472"/>
        <p:guide pos="2984" orient="horz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Caveat-bold.fntdata"/><Relationship Id="rId21" Type="http://schemas.openxmlformats.org/officeDocument/2006/relationships/font" Target="fonts/Caveat-regular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FiraSansMedium-bold.fntdata"/><Relationship Id="rId27" Type="http://schemas.openxmlformats.org/officeDocument/2006/relationships/font" Target="fonts/Fira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-regular.fntdata"/><Relationship Id="rId30" Type="http://schemas.openxmlformats.org/officeDocument/2006/relationships/font" Target="fonts/FiraSans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-italic.fntdata"/><Relationship Id="rId10" Type="http://schemas.openxmlformats.org/officeDocument/2006/relationships/slide" Target="slides/slide5.xml"/><Relationship Id="rId32" Type="http://schemas.openxmlformats.org/officeDocument/2006/relationships/font" Target="fonts/FiraSans-bold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-boldItalic.fntdata"/><Relationship Id="rId15" Type="http://schemas.openxmlformats.org/officeDocument/2006/relationships/font" Target="fonts/RobotoSlab-regular.fntdata"/><Relationship Id="rId37" Type="http://schemas.openxmlformats.org/officeDocument/2006/relationships/font" Target="fonts/FiraSansExtraCondensedSemiBold-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SemiBold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38" Type="http://schemas.openxmlformats.org/officeDocument/2006/relationships/font" Target="fonts/FiraSansExtraCondensedSemiBold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4a06c92dc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4a06c92dc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29290261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2929026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f3ee68ba8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f3ee68ba8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to the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 onto the next person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f3ee68ba8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f3ee68ba8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f1011813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f1011813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Loaded data into Azure Blob Storage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Brought OpenAI’s GPT 4o-mini Model to Azure OpenAI Studio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Prompt Engineering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Trained model using fraud 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f3ee68ba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f3ee68ba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2a1ad2113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2a1ad2113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f3ee68ba8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f3ee68ba8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2.jpg"/><Relationship Id="rId7" Type="http://schemas.openxmlformats.org/officeDocument/2006/relationships/image" Target="../media/image7.jp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localhost:3000/login" TargetMode="External"/><Relationship Id="rId4" Type="http://schemas.openxmlformats.org/officeDocument/2006/relationships/hyperlink" Target="https://youtu.be/b4sqNaAhaJ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1.jpg"/><Relationship Id="rId6" Type="http://schemas.openxmlformats.org/officeDocument/2006/relationships/image" Target="../media/image7.jpg"/><Relationship Id="rId7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-1281" r="11020" t="0"/>
          <a:stretch/>
        </p:blipFill>
        <p:spPr>
          <a:xfrm>
            <a:off x="824325" y="-20700"/>
            <a:ext cx="8319676" cy="51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-56700"/>
            <a:ext cx="4726500" cy="525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57200" y="649925"/>
            <a:ext cx="34512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PACE:</a:t>
            </a:r>
            <a:endParaRPr sz="4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EY</a:t>
            </a:r>
            <a:endParaRPr sz="6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57200" y="2360600"/>
            <a:ext cx="4072200" cy="26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Revolutionize Claims Management: </a:t>
            </a:r>
            <a:endParaRPr b="1" i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4"/>
                </a:solidFill>
              </a:rPr>
              <a:t>Unleash the​ Power of GenAI for Peak Efficiency in the Insurance​ Sector​</a:t>
            </a:r>
            <a:endParaRPr i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Noorullah Khan | 47197404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Ninuri Mahagoda | 46592156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Tashiya Vilathgamuwa | 46992162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Quoc Hung Nguyen | 47578130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Aasnayem Chowdhury | 46325824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98025" y="2387725"/>
            <a:ext cx="6829500" cy="242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2607770" y="1907042"/>
            <a:ext cx="1653258" cy="587805"/>
          </a:xfrm>
          <a:custGeom>
            <a:rect b="b" l="l" r="r" t="t"/>
            <a:pathLst>
              <a:path extrusionOk="0" h="19350" w="52572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4945626" y="1907050"/>
            <a:ext cx="1567199" cy="587805"/>
          </a:xfrm>
          <a:custGeom>
            <a:rect b="b" l="l" r="r" t="t"/>
            <a:pathLst>
              <a:path extrusionOk="0" h="19350" w="5406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2565943" y="2448628"/>
            <a:ext cx="95632" cy="91436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565943" y="2448628"/>
            <a:ext cx="95632" cy="91436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3918444" y="2005159"/>
            <a:ext cx="545771" cy="489685"/>
          </a:xfrm>
          <a:custGeom>
            <a:rect b="b" l="l" r="r" t="t"/>
            <a:pathLst>
              <a:path extrusionOk="0" h="16120" w="17355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876618" y="2448628"/>
            <a:ext cx="94626" cy="91436"/>
          </a:xfrm>
          <a:custGeom>
            <a:rect b="b" l="l" r="r" t="t"/>
            <a:pathLst>
              <a:path extrusionOk="0" h="3010" w="3009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6460072" y="2448628"/>
            <a:ext cx="94657" cy="91436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6460072" y="2448628"/>
            <a:ext cx="94657" cy="91436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162350" y="1818525"/>
            <a:ext cx="2959287" cy="676325"/>
          </a:xfrm>
          <a:custGeom>
            <a:rect b="b" l="l" r="r" t="t"/>
            <a:pathLst>
              <a:path extrusionOk="0" h="22264" w="90353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8071970" y="24966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8071970" y="24966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281911" y="1818525"/>
            <a:ext cx="2841376" cy="676325"/>
          </a:xfrm>
          <a:custGeom>
            <a:rect b="b" l="l" r="r" t="t"/>
            <a:pathLst>
              <a:path extrusionOk="0" h="22264" w="90353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1240084" y="2448628"/>
            <a:ext cx="94657" cy="91436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240084" y="2448628"/>
            <a:ext cx="94657" cy="91436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777526" y="2005150"/>
            <a:ext cx="438630" cy="489685"/>
          </a:xfrm>
          <a:custGeom>
            <a:rect b="b" l="l" r="r" t="t"/>
            <a:pathLst>
              <a:path extrusionOk="0" h="16120" w="17356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5162354" y="2448628"/>
            <a:ext cx="95663" cy="91436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162354" y="2448628"/>
            <a:ext cx="95663" cy="91436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885749" y="259055"/>
            <a:ext cx="1614127" cy="899992"/>
          </a:xfrm>
          <a:custGeom>
            <a:rect b="b" l="l" r="r" t="t"/>
            <a:pathLst>
              <a:path extrusionOk="0" h="27529" w="49373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3853645" y="1159014"/>
            <a:ext cx="1677289" cy="930788"/>
          </a:xfrm>
          <a:custGeom>
            <a:rect b="b" l="l" r="r" t="t"/>
            <a:pathLst>
              <a:path extrusionOk="0" h="28471" w="51305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3984121" y="371648"/>
            <a:ext cx="1417416" cy="1574275"/>
          </a:xfrm>
          <a:custGeom>
            <a:rect b="b" l="l" r="r" t="t"/>
            <a:pathLst>
              <a:path extrusionOk="0" h="48154" w="43356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7625717" y="3252479"/>
            <a:ext cx="1008466" cy="568424"/>
          </a:xfrm>
          <a:custGeom>
            <a:rect b="b" l="l" r="r" t="t"/>
            <a:pathLst>
              <a:path extrusionOk="0" h="17387" w="30847">
                <a:moveTo>
                  <a:pt x="1" y="0"/>
                </a:moveTo>
                <a:lnTo>
                  <a:pt x="1" y="7474"/>
                </a:lnTo>
                <a:cubicBezTo>
                  <a:pt x="1" y="7854"/>
                  <a:pt x="128" y="8297"/>
                  <a:pt x="349" y="8677"/>
                </a:cubicBezTo>
                <a:cubicBezTo>
                  <a:pt x="603" y="9089"/>
                  <a:pt x="888" y="9406"/>
                  <a:pt x="1236" y="9596"/>
                </a:cubicBezTo>
                <a:lnTo>
                  <a:pt x="14220" y="17101"/>
                </a:lnTo>
                <a:cubicBezTo>
                  <a:pt x="14537" y="17291"/>
                  <a:pt x="14980" y="17386"/>
                  <a:pt x="15424" y="17386"/>
                </a:cubicBezTo>
                <a:cubicBezTo>
                  <a:pt x="15899" y="17386"/>
                  <a:pt x="16310" y="17291"/>
                  <a:pt x="16627" y="17101"/>
                </a:cubicBezTo>
                <a:lnTo>
                  <a:pt x="29643" y="9596"/>
                </a:lnTo>
                <a:cubicBezTo>
                  <a:pt x="29960" y="9406"/>
                  <a:pt x="30277" y="9089"/>
                  <a:pt x="30498" y="8677"/>
                </a:cubicBezTo>
                <a:cubicBezTo>
                  <a:pt x="30720" y="8297"/>
                  <a:pt x="30847" y="7854"/>
                  <a:pt x="30847" y="7506"/>
                </a:cubicBezTo>
                <a:lnTo>
                  <a:pt x="30847" y="0"/>
                </a:lnTo>
                <a:lnTo>
                  <a:pt x="30467" y="0"/>
                </a:lnTo>
                <a:lnTo>
                  <a:pt x="30467" y="7506"/>
                </a:lnTo>
                <a:cubicBezTo>
                  <a:pt x="30467" y="7791"/>
                  <a:pt x="30372" y="8139"/>
                  <a:pt x="30150" y="8487"/>
                </a:cubicBezTo>
                <a:cubicBezTo>
                  <a:pt x="29960" y="8836"/>
                  <a:pt x="29706" y="9089"/>
                  <a:pt x="29453" y="9247"/>
                </a:cubicBezTo>
                <a:lnTo>
                  <a:pt x="16437" y="16753"/>
                </a:lnTo>
                <a:cubicBezTo>
                  <a:pt x="16184" y="16911"/>
                  <a:pt x="15804" y="17006"/>
                  <a:pt x="15424" y="17006"/>
                </a:cubicBezTo>
                <a:cubicBezTo>
                  <a:pt x="15044" y="17006"/>
                  <a:pt x="14695" y="16911"/>
                  <a:pt x="14410" y="16753"/>
                </a:cubicBezTo>
                <a:lnTo>
                  <a:pt x="1426" y="9247"/>
                </a:lnTo>
                <a:cubicBezTo>
                  <a:pt x="1141" y="9089"/>
                  <a:pt x="888" y="8836"/>
                  <a:pt x="698" y="8487"/>
                </a:cubicBezTo>
                <a:cubicBezTo>
                  <a:pt x="508" y="8171"/>
                  <a:pt x="381" y="7791"/>
                  <a:pt x="381" y="7506"/>
                </a:cubicBezTo>
                <a:lnTo>
                  <a:pt x="38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7594660" y="2651983"/>
            <a:ext cx="1071627" cy="600529"/>
          </a:xfrm>
          <a:custGeom>
            <a:rect b="b" l="l" r="r" t="t"/>
            <a:pathLst>
              <a:path extrusionOk="0" h="18369" w="32779">
                <a:moveTo>
                  <a:pt x="16374" y="0"/>
                </a:moveTo>
                <a:cubicBezTo>
                  <a:pt x="15772" y="0"/>
                  <a:pt x="15170" y="127"/>
                  <a:pt x="14695" y="412"/>
                </a:cubicBezTo>
                <a:lnTo>
                  <a:pt x="1679" y="7917"/>
                </a:lnTo>
                <a:cubicBezTo>
                  <a:pt x="1204" y="8202"/>
                  <a:pt x="793" y="8646"/>
                  <a:pt x="476" y="9184"/>
                </a:cubicBezTo>
                <a:cubicBezTo>
                  <a:pt x="159" y="9723"/>
                  <a:pt x="1" y="10293"/>
                  <a:pt x="1" y="10863"/>
                </a:cubicBezTo>
                <a:lnTo>
                  <a:pt x="1" y="18368"/>
                </a:lnTo>
                <a:lnTo>
                  <a:pt x="2313" y="18368"/>
                </a:lnTo>
                <a:lnTo>
                  <a:pt x="2313" y="10863"/>
                </a:lnTo>
                <a:cubicBezTo>
                  <a:pt x="2313" y="10736"/>
                  <a:pt x="2344" y="10546"/>
                  <a:pt x="2471" y="10324"/>
                </a:cubicBezTo>
                <a:cubicBezTo>
                  <a:pt x="2598" y="10103"/>
                  <a:pt x="2756" y="9976"/>
                  <a:pt x="2851" y="9913"/>
                </a:cubicBezTo>
                <a:lnTo>
                  <a:pt x="15835" y="2407"/>
                </a:lnTo>
                <a:cubicBezTo>
                  <a:pt x="15930" y="2375"/>
                  <a:pt x="16120" y="2312"/>
                  <a:pt x="16374" y="2312"/>
                </a:cubicBezTo>
                <a:cubicBezTo>
                  <a:pt x="16627" y="2312"/>
                  <a:pt x="16817" y="2375"/>
                  <a:pt x="16912" y="2407"/>
                </a:cubicBezTo>
                <a:lnTo>
                  <a:pt x="29928" y="9913"/>
                </a:lnTo>
                <a:cubicBezTo>
                  <a:pt x="29991" y="9976"/>
                  <a:pt x="30150" y="10103"/>
                  <a:pt x="30276" y="10324"/>
                </a:cubicBezTo>
                <a:cubicBezTo>
                  <a:pt x="30403" y="10546"/>
                  <a:pt x="30435" y="10736"/>
                  <a:pt x="30435" y="10863"/>
                </a:cubicBezTo>
                <a:lnTo>
                  <a:pt x="30435" y="18368"/>
                </a:lnTo>
                <a:lnTo>
                  <a:pt x="32778" y="18368"/>
                </a:lnTo>
                <a:lnTo>
                  <a:pt x="32778" y="10863"/>
                </a:lnTo>
                <a:cubicBezTo>
                  <a:pt x="32778" y="10293"/>
                  <a:pt x="32588" y="9723"/>
                  <a:pt x="32272" y="9184"/>
                </a:cubicBezTo>
                <a:cubicBezTo>
                  <a:pt x="31987" y="8646"/>
                  <a:pt x="31543" y="8202"/>
                  <a:pt x="31068" y="7917"/>
                </a:cubicBezTo>
                <a:lnTo>
                  <a:pt x="18052" y="412"/>
                </a:lnTo>
                <a:cubicBezTo>
                  <a:pt x="17609" y="159"/>
                  <a:pt x="17007" y="0"/>
                  <a:pt x="1637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8231411" y="3383445"/>
            <a:ext cx="77677" cy="76108"/>
          </a:xfrm>
          <a:custGeom>
            <a:rect b="b" l="l" r="r" t="t"/>
            <a:pathLst>
              <a:path extrusionOk="0" h="2328" w="2376">
                <a:moveTo>
                  <a:pt x="238" y="0"/>
                </a:moveTo>
                <a:cubicBezTo>
                  <a:pt x="182" y="0"/>
                  <a:pt x="127" y="16"/>
                  <a:pt x="95" y="48"/>
                </a:cubicBezTo>
                <a:cubicBezTo>
                  <a:pt x="0" y="143"/>
                  <a:pt x="0" y="269"/>
                  <a:pt x="95" y="333"/>
                </a:cubicBezTo>
                <a:lnTo>
                  <a:pt x="2027" y="2265"/>
                </a:lnTo>
                <a:cubicBezTo>
                  <a:pt x="2059" y="2296"/>
                  <a:pt x="2122" y="2328"/>
                  <a:pt x="2154" y="2328"/>
                </a:cubicBezTo>
                <a:cubicBezTo>
                  <a:pt x="2217" y="2328"/>
                  <a:pt x="2280" y="2296"/>
                  <a:pt x="2312" y="2265"/>
                </a:cubicBezTo>
                <a:cubicBezTo>
                  <a:pt x="2375" y="2201"/>
                  <a:pt x="2375" y="2043"/>
                  <a:pt x="2312" y="1980"/>
                </a:cubicBezTo>
                <a:lnTo>
                  <a:pt x="380" y="48"/>
                </a:lnTo>
                <a:cubicBezTo>
                  <a:pt x="349" y="16"/>
                  <a:pt x="293" y="0"/>
                  <a:pt x="2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8236577" y="3034027"/>
            <a:ext cx="13502" cy="182228"/>
          </a:xfrm>
          <a:custGeom>
            <a:rect b="b" l="l" r="r" t="t"/>
            <a:pathLst>
              <a:path extrusionOk="0" h="5574" w="413">
                <a:moveTo>
                  <a:pt x="191" y="0"/>
                </a:moveTo>
                <a:cubicBezTo>
                  <a:pt x="64" y="0"/>
                  <a:pt x="1" y="95"/>
                  <a:pt x="1" y="190"/>
                </a:cubicBezTo>
                <a:lnTo>
                  <a:pt x="1" y="5384"/>
                </a:lnTo>
                <a:cubicBezTo>
                  <a:pt x="1" y="5479"/>
                  <a:pt x="96" y="5574"/>
                  <a:pt x="191" y="5574"/>
                </a:cubicBezTo>
                <a:cubicBezTo>
                  <a:pt x="317" y="5574"/>
                  <a:pt x="412" y="5479"/>
                  <a:pt x="412" y="5384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7983962" y="3231752"/>
            <a:ext cx="108735" cy="13502"/>
          </a:xfrm>
          <a:custGeom>
            <a:rect b="b" l="l" r="r" t="t"/>
            <a:pathLst>
              <a:path extrusionOk="0" h="413" w="3326">
                <a:moveTo>
                  <a:pt x="222" y="1"/>
                </a:moveTo>
                <a:cubicBezTo>
                  <a:pt x="95" y="1"/>
                  <a:pt x="0" y="96"/>
                  <a:pt x="0" y="222"/>
                </a:cubicBezTo>
                <a:cubicBezTo>
                  <a:pt x="0" y="317"/>
                  <a:pt x="95" y="412"/>
                  <a:pt x="222" y="412"/>
                </a:cubicBezTo>
                <a:lnTo>
                  <a:pt x="3136" y="412"/>
                </a:lnTo>
                <a:cubicBezTo>
                  <a:pt x="3231" y="412"/>
                  <a:pt x="3326" y="317"/>
                  <a:pt x="3326" y="222"/>
                </a:cubicBezTo>
                <a:cubicBezTo>
                  <a:pt x="3326" y="96"/>
                  <a:pt x="3231" y="1"/>
                  <a:pt x="3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7983962" y="3275233"/>
            <a:ext cx="82843" cy="13502"/>
          </a:xfrm>
          <a:custGeom>
            <a:rect b="b" l="l" r="r" t="t"/>
            <a:pathLst>
              <a:path extrusionOk="0" h="413" w="2534">
                <a:moveTo>
                  <a:pt x="222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318"/>
                  <a:pt x="95" y="413"/>
                  <a:pt x="222" y="413"/>
                </a:cubicBezTo>
                <a:lnTo>
                  <a:pt x="2312" y="413"/>
                </a:lnTo>
                <a:cubicBezTo>
                  <a:pt x="2439" y="413"/>
                  <a:pt x="2534" y="318"/>
                  <a:pt x="2534" y="191"/>
                </a:cubicBezTo>
                <a:cubicBezTo>
                  <a:pt x="2534" y="64"/>
                  <a:pt x="2439" y="1"/>
                  <a:pt x="23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983962" y="3317700"/>
            <a:ext cx="76631" cy="13469"/>
          </a:xfrm>
          <a:custGeom>
            <a:rect b="b" l="l" r="r" t="t"/>
            <a:pathLst>
              <a:path extrusionOk="0" h="412" w="2344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2154" y="412"/>
                </a:lnTo>
                <a:cubicBezTo>
                  <a:pt x="2249" y="412"/>
                  <a:pt x="2344" y="317"/>
                  <a:pt x="2344" y="190"/>
                </a:cubicBezTo>
                <a:cubicBezTo>
                  <a:pt x="2344" y="95"/>
                  <a:pt x="2249" y="0"/>
                  <a:pt x="2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8049183" y="3202786"/>
            <a:ext cx="224696" cy="224696"/>
          </a:xfrm>
          <a:custGeom>
            <a:rect b="b" l="l" r="r" t="t"/>
            <a:pathLst>
              <a:path extrusionOk="0" h="6873" w="6873">
                <a:moveTo>
                  <a:pt x="3452" y="412"/>
                </a:moveTo>
                <a:cubicBezTo>
                  <a:pt x="5099" y="412"/>
                  <a:pt x="6461" y="1774"/>
                  <a:pt x="6461" y="3452"/>
                </a:cubicBezTo>
                <a:cubicBezTo>
                  <a:pt x="6461" y="5099"/>
                  <a:pt x="5099" y="6461"/>
                  <a:pt x="3452" y="6461"/>
                </a:cubicBezTo>
                <a:cubicBezTo>
                  <a:pt x="1774" y="6461"/>
                  <a:pt x="412" y="5099"/>
                  <a:pt x="412" y="3452"/>
                </a:cubicBezTo>
                <a:cubicBezTo>
                  <a:pt x="412" y="1774"/>
                  <a:pt x="1774" y="412"/>
                  <a:pt x="3452" y="412"/>
                </a:cubicBezTo>
                <a:close/>
                <a:moveTo>
                  <a:pt x="3452" y="0"/>
                </a:moveTo>
                <a:cubicBezTo>
                  <a:pt x="1552" y="0"/>
                  <a:pt x="1" y="1552"/>
                  <a:pt x="1" y="3452"/>
                </a:cubicBezTo>
                <a:cubicBezTo>
                  <a:pt x="1" y="5320"/>
                  <a:pt x="1552" y="6872"/>
                  <a:pt x="3452" y="6872"/>
                </a:cubicBezTo>
                <a:cubicBezTo>
                  <a:pt x="5353" y="6872"/>
                  <a:pt x="6873" y="5352"/>
                  <a:pt x="6873" y="3452"/>
                </a:cubicBezTo>
                <a:cubicBezTo>
                  <a:pt x="6873" y="1552"/>
                  <a:pt x="5321" y="0"/>
                  <a:pt x="34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8163084" y="3031935"/>
            <a:ext cx="17621" cy="17654"/>
          </a:xfrm>
          <a:custGeom>
            <a:rect b="b" l="l" r="r" t="t"/>
            <a:pathLst>
              <a:path extrusionOk="0" h="540" w="539">
                <a:moveTo>
                  <a:pt x="253" y="1"/>
                </a:moveTo>
                <a:cubicBezTo>
                  <a:pt x="127" y="1"/>
                  <a:pt x="0" y="127"/>
                  <a:pt x="0" y="254"/>
                </a:cubicBezTo>
                <a:cubicBezTo>
                  <a:pt x="0" y="412"/>
                  <a:pt x="127" y="539"/>
                  <a:pt x="253" y="539"/>
                </a:cubicBezTo>
                <a:cubicBezTo>
                  <a:pt x="412" y="539"/>
                  <a:pt x="539" y="412"/>
                  <a:pt x="539" y="254"/>
                </a:cubicBezTo>
                <a:cubicBezTo>
                  <a:pt x="539" y="127"/>
                  <a:pt x="412" y="1"/>
                  <a:pt x="25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8091618" y="3031935"/>
            <a:ext cx="17654" cy="17654"/>
          </a:xfrm>
          <a:custGeom>
            <a:rect b="b" l="l" r="r" t="t"/>
            <a:pathLst>
              <a:path extrusionOk="0" h="540" w="540">
                <a:moveTo>
                  <a:pt x="286" y="1"/>
                </a:moveTo>
                <a:cubicBezTo>
                  <a:pt x="128" y="1"/>
                  <a:pt x="1" y="127"/>
                  <a:pt x="1" y="254"/>
                </a:cubicBezTo>
                <a:cubicBezTo>
                  <a:pt x="1" y="412"/>
                  <a:pt x="128" y="539"/>
                  <a:pt x="286" y="539"/>
                </a:cubicBezTo>
                <a:cubicBezTo>
                  <a:pt x="413" y="539"/>
                  <a:pt x="539" y="412"/>
                  <a:pt x="539" y="254"/>
                </a:cubicBezTo>
                <a:cubicBezTo>
                  <a:pt x="539" y="127"/>
                  <a:pt x="413" y="1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021231" y="3031935"/>
            <a:ext cx="16608" cy="17654"/>
          </a:xfrm>
          <a:custGeom>
            <a:rect b="b" l="l" r="r" t="t"/>
            <a:pathLst>
              <a:path extrusionOk="0" h="540" w="508">
                <a:moveTo>
                  <a:pt x="254" y="1"/>
                </a:moveTo>
                <a:cubicBezTo>
                  <a:pt x="95" y="1"/>
                  <a:pt x="0" y="127"/>
                  <a:pt x="0" y="254"/>
                </a:cubicBezTo>
                <a:cubicBezTo>
                  <a:pt x="0" y="412"/>
                  <a:pt x="95" y="539"/>
                  <a:pt x="254" y="539"/>
                </a:cubicBezTo>
                <a:cubicBezTo>
                  <a:pt x="380" y="539"/>
                  <a:pt x="507" y="412"/>
                  <a:pt x="507" y="254"/>
                </a:cubicBezTo>
                <a:cubicBezTo>
                  <a:pt x="507" y="127"/>
                  <a:pt x="380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7951858" y="3013300"/>
            <a:ext cx="297175" cy="54923"/>
          </a:xfrm>
          <a:custGeom>
            <a:rect b="b" l="l" r="r" t="t"/>
            <a:pathLst>
              <a:path extrusionOk="0" h="1680" w="9090">
                <a:moveTo>
                  <a:pt x="8266" y="412"/>
                </a:moveTo>
                <a:cubicBezTo>
                  <a:pt x="8488" y="412"/>
                  <a:pt x="8710" y="602"/>
                  <a:pt x="8710" y="824"/>
                </a:cubicBezTo>
                <a:cubicBezTo>
                  <a:pt x="8710" y="1077"/>
                  <a:pt x="8488" y="1267"/>
                  <a:pt x="8266" y="1267"/>
                </a:cubicBezTo>
                <a:lnTo>
                  <a:pt x="856" y="1267"/>
                </a:lnTo>
                <a:cubicBezTo>
                  <a:pt x="602" y="1267"/>
                  <a:pt x="412" y="1077"/>
                  <a:pt x="412" y="824"/>
                </a:cubicBezTo>
                <a:cubicBezTo>
                  <a:pt x="412" y="602"/>
                  <a:pt x="602" y="412"/>
                  <a:pt x="856" y="412"/>
                </a:cubicBezTo>
                <a:close/>
                <a:moveTo>
                  <a:pt x="856" y="1"/>
                </a:moveTo>
                <a:cubicBezTo>
                  <a:pt x="381" y="1"/>
                  <a:pt x="1" y="381"/>
                  <a:pt x="1" y="824"/>
                </a:cubicBezTo>
                <a:cubicBezTo>
                  <a:pt x="1" y="1299"/>
                  <a:pt x="381" y="1679"/>
                  <a:pt x="856" y="1679"/>
                </a:cubicBezTo>
                <a:lnTo>
                  <a:pt x="8266" y="1679"/>
                </a:lnTo>
                <a:cubicBezTo>
                  <a:pt x="8710" y="1679"/>
                  <a:pt x="9090" y="1299"/>
                  <a:pt x="9090" y="824"/>
                </a:cubicBezTo>
                <a:cubicBezTo>
                  <a:pt x="9090" y="381"/>
                  <a:pt x="8710" y="1"/>
                  <a:pt x="82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7951858" y="3034027"/>
            <a:ext cx="153262" cy="372727"/>
          </a:xfrm>
          <a:custGeom>
            <a:rect b="b" l="l" r="r" t="t"/>
            <a:pathLst>
              <a:path extrusionOk="0" h="11401" w="4688">
                <a:moveTo>
                  <a:pt x="191" y="0"/>
                </a:moveTo>
                <a:cubicBezTo>
                  <a:pt x="96" y="0"/>
                  <a:pt x="1" y="95"/>
                  <a:pt x="1" y="190"/>
                </a:cubicBezTo>
                <a:lnTo>
                  <a:pt x="1" y="10102"/>
                </a:lnTo>
                <a:cubicBezTo>
                  <a:pt x="1" y="10831"/>
                  <a:pt x="571" y="11401"/>
                  <a:pt x="1267" y="11401"/>
                </a:cubicBezTo>
                <a:lnTo>
                  <a:pt x="4466" y="11401"/>
                </a:lnTo>
                <a:cubicBezTo>
                  <a:pt x="4593" y="11401"/>
                  <a:pt x="4688" y="11306"/>
                  <a:pt x="4688" y="11179"/>
                </a:cubicBezTo>
                <a:cubicBezTo>
                  <a:pt x="4688" y="11084"/>
                  <a:pt x="4593" y="10989"/>
                  <a:pt x="4466" y="10989"/>
                </a:cubicBezTo>
                <a:lnTo>
                  <a:pt x="1267" y="10989"/>
                </a:lnTo>
                <a:cubicBezTo>
                  <a:pt x="792" y="10989"/>
                  <a:pt x="412" y="10577"/>
                  <a:pt x="412" y="10102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983962" y="3103368"/>
            <a:ext cx="232967" cy="13502"/>
          </a:xfrm>
          <a:custGeom>
            <a:rect b="b" l="l" r="r" t="t"/>
            <a:pathLst>
              <a:path extrusionOk="0" h="413" w="7126">
                <a:moveTo>
                  <a:pt x="222" y="1"/>
                </a:moveTo>
                <a:cubicBezTo>
                  <a:pt x="95" y="1"/>
                  <a:pt x="0" y="96"/>
                  <a:pt x="0" y="223"/>
                </a:cubicBezTo>
                <a:cubicBezTo>
                  <a:pt x="0" y="318"/>
                  <a:pt x="95" y="413"/>
                  <a:pt x="222" y="413"/>
                </a:cubicBezTo>
                <a:lnTo>
                  <a:pt x="6936" y="413"/>
                </a:lnTo>
                <a:cubicBezTo>
                  <a:pt x="7031" y="413"/>
                  <a:pt x="7126" y="318"/>
                  <a:pt x="7126" y="223"/>
                </a:cubicBezTo>
                <a:cubicBezTo>
                  <a:pt x="7126" y="96"/>
                  <a:pt x="7031" y="1"/>
                  <a:pt x="69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983962" y="3145836"/>
            <a:ext cx="194684" cy="13469"/>
          </a:xfrm>
          <a:custGeom>
            <a:rect b="b" l="l" r="r" t="t"/>
            <a:pathLst>
              <a:path extrusionOk="0" h="412" w="5955">
                <a:moveTo>
                  <a:pt x="222" y="0"/>
                </a:moveTo>
                <a:cubicBezTo>
                  <a:pt x="95" y="0"/>
                  <a:pt x="0" y="95"/>
                  <a:pt x="0" y="222"/>
                </a:cubicBezTo>
                <a:cubicBezTo>
                  <a:pt x="0" y="349"/>
                  <a:pt x="95" y="412"/>
                  <a:pt x="222" y="412"/>
                </a:cubicBezTo>
                <a:lnTo>
                  <a:pt x="5732" y="412"/>
                </a:lnTo>
                <a:cubicBezTo>
                  <a:pt x="5859" y="412"/>
                  <a:pt x="5954" y="349"/>
                  <a:pt x="5954" y="222"/>
                </a:cubicBezTo>
                <a:cubicBezTo>
                  <a:pt x="5954" y="95"/>
                  <a:pt x="5859" y="0"/>
                  <a:pt x="57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7983962" y="3189317"/>
            <a:ext cx="123218" cy="13502"/>
          </a:xfrm>
          <a:custGeom>
            <a:rect b="b" l="l" r="r" t="t"/>
            <a:pathLst>
              <a:path extrusionOk="0" h="413" w="3769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3579" y="412"/>
                </a:lnTo>
                <a:cubicBezTo>
                  <a:pt x="3674" y="412"/>
                  <a:pt x="3769" y="317"/>
                  <a:pt x="3769" y="190"/>
                </a:cubicBezTo>
                <a:cubicBezTo>
                  <a:pt x="3769" y="95"/>
                  <a:pt x="3674" y="0"/>
                  <a:pt x="35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4"/>
          <p:cNvGrpSpPr/>
          <p:nvPr/>
        </p:nvGrpSpPr>
        <p:grpSpPr>
          <a:xfrm>
            <a:off x="6018788" y="2621910"/>
            <a:ext cx="1029792" cy="1086161"/>
            <a:chOff x="6061840" y="2835441"/>
            <a:chExt cx="1070581" cy="1168920"/>
          </a:xfrm>
        </p:grpSpPr>
        <p:sp>
          <p:nvSpPr>
            <p:cNvPr id="100" name="Google Shape;100;p14"/>
            <p:cNvSpPr/>
            <p:nvPr/>
          </p:nvSpPr>
          <p:spPr>
            <a:xfrm>
              <a:off x="6092898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061840" y="3404879"/>
              <a:ext cx="1070581" cy="599482"/>
            </a:xfrm>
            <a:custGeom>
              <a:rect b="b" l="l" r="r" t="t"/>
              <a:pathLst>
                <a:path extrusionOk="0" h="18337" w="32747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419038" y="3237134"/>
              <a:ext cx="13469" cy="365502"/>
            </a:xfrm>
            <a:custGeom>
              <a:rect b="b" l="l" r="r" t="t"/>
              <a:pathLst>
                <a:path extrusionOk="0" h="11180" w="412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375557" y="3237134"/>
              <a:ext cx="110795" cy="365502"/>
            </a:xfrm>
            <a:custGeom>
              <a:rect b="b" l="l" r="r" t="t"/>
              <a:pathLst>
                <a:path extrusionOk="0" h="11180" w="3389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450096" y="3237134"/>
              <a:ext cx="170851" cy="365502"/>
            </a:xfrm>
            <a:custGeom>
              <a:rect b="b" l="l" r="r" t="t"/>
              <a:pathLst>
                <a:path extrusionOk="0" h="11180" w="5226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460427" y="3265086"/>
              <a:ext cx="13502" cy="310644"/>
            </a:xfrm>
            <a:custGeom>
              <a:rect b="b" l="l" r="r" t="t"/>
              <a:pathLst>
                <a:path extrusionOk="0" h="9502" w="413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607445" y="3295130"/>
              <a:ext cx="211259" cy="88041"/>
            </a:xfrm>
            <a:custGeom>
              <a:rect b="b" l="l" r="r" t="t"/>
              <a:pathLst>
                <a:path extrusionOk="0" h="2693" w="6462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6607445" y="3393469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6606432" y="3454571"/>
              <a:ext cx="212272" cy="50771"/>
            </a:xfrm>
            <a:custGeom>
              <a:rect b="b" l="l" r="r" t="t"/>
              <a:pathLst>
                <a:path extrusionOk="0" h="1553" w="6493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607445" y="3516687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805202" y="3332399"/>
              <a:ext cx="13502" cy="196743"/>
            </a:xfrm>
            <a:custGeom>
              <a:rect b="b" l="l" r="r" t="t"/>
              <a:pathLst>
                <a:path extrusionOk="0" h="6018" w="413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4"/>
          <p:cNvSpPr txBox="1"/>
          <p:nvPr/>
        </p:nvSpPr>
        <p:spPr>
          <a:xfrm>
            <a:off x="5865073" y="3767596"/>
            <a:ext cx="1363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Noorullah 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Khan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723788" y="4108200"/>
            <a:ext cx="156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Project Manager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/ Lead Data &amp; Software Engineer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920184" y="3755021"/>
            <a:ext cx="1363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Ninuri 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Mahagoda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14" name="Google Shape;114;p14"/>
          <p:cNvGrpSpPr/>
          <p:nvPr/>
        </p:nvGrpSpPr>
        <p:grpSpPr>
          <a:xfrm>
            <a:off x="3397364" y="2621910"/>
            <a:ext cx="1030798" cy="1086161"/>
            <a:chOff x="3360622" y="2835441"/>
            <a:chExt cx="1071627" cy="1168920"/>
          </a:xfrm>
        </p:grpSpPr>
        <p:sp>
          <p:nvSpPr>
            <p:cNvPr id="115" name="Google Shape;115;p14"/>
            <p:cNvSpPr/>
            <p:nvPr/>
          </p:nvSpPr>
          <p:spPr>
            <a:xfrm>
              <a:off x="3392726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3360622" y="3404879"/>
              <a:ext cx="1071627" cy="599482"/>
            </a:xfrm>
            <a:custGeom>
              <a:rect b="b" l="l" r="r" t="t"/>
              <a:pathLst>
                <a:path extrusionOk="0" h="18337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 txBox="1"/>
          <p:nvPr/>
        </p:nvSpPr>
        <p:spPr>
          <a:xfrm>
            <a:off x="1930374" y="4205414"/>
            <a:ext cx="136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Tech BA &amp; Data Engineer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3230750" y="3755027"/>
            <a:ext cx="136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Tashiya Vilathgamuwa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19" name="Google Shape;119;p14"/>
          <p:cNvGrpSpPr/>
          <p:nvPr/>
        </p:nvGrpSpPr>
        <p:grpSpPr>
          <a:xfrm>
            <a:off x="2086667" y="2593051"/>
            <a:ext cx="1030767" cy="1086161"/>
            <a:chOff x="2010553" y="2804383"/>
            <a:chExt cx="1071595" cy="1168920"/>
          </a:xfrm>
        </p:grpSpPr>
        <p:sp>
          <p:nvSpPr>
            <p:cNvPr id="120" name="Google Shape;120;p14"/>
            <p:cNvSpPr/>
            <p:nvPr/>
          </p:nvSpPr>
          <p:spPr>
            <a:xfrm>
              <a:off x="2041611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2010553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539616" y="3493247"/>
              <a:ext cx="13469" cy="13110"/>
            </a:xfrm>
            <a:custGeom>
              <a:rect b="b" l="l" r="r" t="t"/>
              <a:pathLst>
                <a:path extrusionOk="0" h="401" w="412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2572733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506465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4"/>
          <p:cNvSpPr txBox="1"/>
          <p:nvPr/>
        </p:nvSpPr>
        <p:spPr>
          <a:xfrm>
            <a:off x="3230737" y="4253022"/>
            <a:ext cx="136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Tech BA &amp; Data Engineer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609625" y="3711476"/>
            <a:ext cx="136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Aasnayem Chowdhury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609572" y="4209464"/>
            <a:ext cx="136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 Engineer &amp; Data Modeller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7421712" y="39026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C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AI Team</a:t>
            </a:r>
            <a:endParaRPr>
              <a:solidFill>
                <a:srgbClr val="263C4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4541332" y="3755021"/>
            <a:ext cx="1363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Quoc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Nguyen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4541725" y="4051375"/>
            <a:ext cx="13635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Azure Solutions Architect 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7495220" y="3039736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7026772" y="3043215"/>
            <a:ext cx="94657" cy="91436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4"/>
          <p:cNvCxnSpPr/>
          <p:nvPr/>
        </p:nvCxnSpPr>
        <p:spPr>
          <a:xfrm flipH="1" rot="10800000">
            <a:off x="7120350" y="3088475"/>
            <a:ext cx="376500" cy="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4"/>
          <p:cNvSpPr txBox="1"/>
          <p:nvPr/>
        </p:nvSpPr>
        <p:spPr>
          <a:xfrm>
            <a:off x="199000" y="1631175"/>
            <a:ext cx="12186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Data </a:t>
            </a:r>
            <a:endParaRPr b="1" sz="2200">
              <a:solidFill>
                <a:srgbClr val="F2A36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Team</a:t>
            </a:r>
            <a:endParaRPr b="1" sz="2200">
              <a:solidFill>
                <a:srgbClr val="F2A36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5" name="Google Shape;135;p14"/>
          <p:cNvGrpSpPr/>
          <p:nvPr/>
        </p:nvGrpSpPr>
        <p:grpSpPr>
          <a:xfrm>
            <a:off x="775939" y="2604595"/>
            <a:ext cx="1030798" cy="1086161"/>
            <a:chOff x="660451" y="2816806"/>
            <a:chExt cx="1071627" cy="1168920"/>
          </a:xfrm>
        </p:grpSpPr>
        <p:sp>
          <p:nvSpPr>
            <p:cNvPr id="136" name="Google Shape;136;p14"/>
            <p:cNvSpPr/>
            <p:nvPr/>
          </p:nvSpPr>
          <p:spPr>
            <a:xfrm>
              <a:off x="691509" y="2816806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60451" y="3385198"/>
              <a:ext cx="1071627" cy="600529"/>
            </a:xfrm>
            <a:custGeom>
              <a:rect b="b" l="l" r="r" t="t"/>
              <a:pathLst>
                <a:path extrusionOk="0" h="18369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146032" y="3210228"/>
              <a:ext cx="271282" cy="272329"/>
            </a:xfrm>
            <a:custGeom>
              <a:rect b="b" l="l" r="r" t="t"/>
              <a:pathLst>
                <a:path extrusionOk="0" h="8330" w="8298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176077" y="3250603"/>
              <a:ext cx="176016" cy="165686"/>
            </a:xfrm>
            <a:custGeom>
              <a:rect b="b" l="l" r="r" t="t"/>
              <a:pathLst>
                <a:path extrusionOk="0" h="5068" w="5384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49569" y="3469054"/>
              <a:ext cx="65254" cy="187426"/>
            </a:xfrm>
            <a:custGeom>
              <a:rect b="b" l="l" r="r" t="t"/>
              <a:pathLst>
                <a:path extrusionOk="0" h="5733" w="1996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273370" y="3616072"/>
              <a:ext cx="16608" cy="15562"/>
            </a:xfrm>
            <a:custGeom>
              <a:rect b="b" l="l" r="r" t="t"/>
              <a:pathLst>
                <a:path extrusionOk="0" h="476" w="508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974168" y="3146020"/>
              <a:ext cx="289917" cy="427651"/>
            </a:xfrm>
            <a:custGeom>
              <a:rect b="b" l="l" r="r" t="t"/>
              <a:pathLst>
                <a:path extrusionOk="0" h="13081" w="8868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24" y="2762525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563" y="2735050"/>
            <a:ext cx="825000" cy="8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725" y="2751388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 rotWithShape="1">
          <a:blip r:embed="rId6">
            <a:alphaModFix/>
          </a:blip>
          <a:srcRect b="0" l="10747" r="13774" t="0"/>
          <a:stretch/>
        </p:blipFill>
        <p:spPr>
          <a:xfrm>
            <a:off x="888887" y="2702523"/>
            <a:ext cx="804900" cy="80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3879975" y="709500"/>
            <a:ext cx="16638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EY/</a:t>
            </a:r>
            <a:r>
              <a:rPr lang="en" sz="17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NRMA INSURANCE (CLIENT)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48" name="Google Shape;148;p14"/>
          <p:cNvGrpSpPr/>
          <p:nvPr/>
        </p:nvGrpSpPr>
        <p:grpSpPr>
          <a:xfrm>
            <a:off x="4708091" y="2593051"/>
            <a:ext cx="1030767" cy="1086161"/>
            <a:chOff x="4710724" y="2804383"/>
            <a:chExt cx="1071595" cy="1168920"/>
          </a:xfrm>
        </p:grpSpPr>
        <p:sp>
          <p:nvSpPr>
            <p:cNvPr id="149" name="Google Shape;149;p14"/>
            <p:cNvSpPr/>
            <p:nvPr/>
          </p:nvSpPr>
          <p:spPr>
            <a:xfrm>
              <a:off x="4742796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710724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5095875" y="3147066"/>
              <a:ext cx="302340" cy="483522"/>
            </a:xfrm>
            <a:custGeom>
              <a:rect b="b" l="l" r="r" t="t"/>
              <a:pathLst>
                <a:path extrusionOk="0" h="14790" w="9248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094829" y="3557062"/>
              <a:ext cx="303386" cy="13502"/>
            </a:xfrm>
            <a:custGeom>
              <a:rect b="b" l="l" r="r" t="t"/>
              <a:pathLst>
                <a:path extrusionOk="0" h="413" w="928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207683" y="3585014"/>
              <a:ext cx="78724" cy="13502"/>
            </a:xfrm>
            <a:custGeom>
              <a:rect b="b" l="l" r="r" t="t"/>
              <a:pathLst>
                <a:path extrusionOk="0" h="413" w="2408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156944" y="3175018"/>
              <a:ext cx="17621" cy="16608"/>
            </a:xfrm>
            <a:custGeom>
              <a:rect b="b" l="l" r="r" t="t"/>
              <a:pathLst>
                <a:path extrusionOk="0" h="508" w="539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5202518" y="3330340"/>
              <a:ext cx="86995" cy="101478"/>
            </a:xfrm>
            <a:custGeom>
              <a:rect b="b" l="l" r="r" t="t"/>
              <a:pathLst>
                <a:path extrusionOk="0" h="3104" w="2661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174533" y="3401381"/>
              <a:ext cx="51818" cy="81175"/>
            </a:xfrm>
            <a:custGeom>
              <a:rect b="b" l="l" r="r" t="t"/>
              <a:pathLst>
                <a:path extrusionOk="0" h="2483" w="1585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" name="Google Shape;15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0938" y="2745100"/>
            <a:ext cx="804900" cy="80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7733407" y="2809855"/>
            <a:ext cx="794134" cy="884201"/>
          </a:xfrm>
          <a:custGeom>
            <a:rect b="b" l="l" r="r" t="t"/>
            <a:pathLst>
              <a:path extrusionOk="0" h="27046" w="24291">
                <a:moveTo>
                  <a:pt x="12130" y="1"/>
                </a:moveTo>
                <a:cubicBezTo>
                  <a:pt x="11615" y="1"/>
                  <a:pt x="11100" y="112"/>
                  <a:pt x="10705" y="333"/>
                </a:cubicBezTo>
                <a:lnTo>
                  <a:pt x="1426" y="5685"/>
                </a:lnTo>
                <a:cubicBezTo>
                  <a:pt x="919" y="5970"/>
                  <a:pt x="475" y="6509"/>
                  <a:pt x="222" y="7110"/>
                </a:cubicBezTo>
                <a:cubicBezTo>
                  <a:pt x="222" y="7142"/>
                  <a:pt x="222" y="7174"/>
                  <a:pt x="190" y="7205"/>
                </a:cubicBezTo>
                <a:cubicBezTo>
                  <a:pt x="64" y="7522"/>
                  <a:pt x="0" y="7839"/>
                  <a:pt x="0" y="8155"/>
                </a:cubicBezTo>
                <a:lnTo>
                  <a:pt x="0" y="18891"/>
                </a:lnTo>
                <a:cubicBezTo>
                  <a:pt x="0" y="19810"/>
                  <a:pt x="634" y="20886"/>
                  <a:pt x="1394" y="21361"/>
                </a:cubicBezTo>
                <a:lnTo>
                  <a:pt x="10705" y="26713"/>
                </a:lnTo>
                <a:cubicBezTo>
                  <a:pt x="11100" y="26935"/>
                  <a:pt x="11615" y="27046"/>
                  <a:pt x="12130" y="27046"/>
                </a:cubicBezTo>
                <a:cubicBezTo>
                  <a:pt x="12644" y="27046"/>
                  <a:pt x="13159" y="26935"/>
                  <a:pt x="13555" y="26713"/>
                </a:cubicBezTo>
                <a:lnTo>
                  <a:pt x="22866" y="21361"/>
                </a:lnTo>
                <a:cubicBezTo>
                  <a:pt x="23626" y="20886"/>
                  <a:pt x="24259" y="19810"/>
                  <a:pt x="24259" y="18891"/>
                </a:cubicBezTo>
                <a:lnTo>
                  <a:pt x="24259" y="8155"/>
                </a:lnTo>
                <a:cubicBezTo>
                  <a:pt x="24291" y="7237"/>
                  <a:pt x="23657" y="6160"/>
                  <a:pt x="22866" y="5685"/>
                </a:cubicBezTo>
                <a:lnTo>
                  <a:pt x="13555" y="333"/>
                </a:lnTo>
                <a:cubicBezTo>
                  <a:pt x="13159" y="112"/>
                  <a:pt x="12644" y="1"/>
                  <a:pt x="1213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8800" y="2975985"/>
            <a:ext cx="545775" cy="5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4"/>
          <p:cNvSpPr txBox="1"/>
          <p:nvPr/>
        </p:nvSpPr>
        <p:spPr>
          <a:xfrm>
            <a:off x="289075" y="259050"/>
            <a:ext cx="27255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Team Introduction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/>
          <p:nvPr/>
        </p:nvSpPr>
        <p:spPr>
          <a:xfrm>
            <a:off x="1869975" y="2661100"/>
            <a:ext cx="1518943" cy="1928871"/>
          </a:xfrm>
          <a:custGeom>
            <a:rect b="b" l="l" r="r" t="t"/>
            <a:pathLst>
              <a:path extrusionOk="0" fill="none" h="59032" w="52888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cap="flat" cmpd="sng" w="10300">
            <a:solidFill>
              <a:srgbClr val="F2A365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3820025" y="2661100"/>
            <a:ext cx="1518972" cy="1928871"/>
          </a:xfrm>
          <a:custGeom>
            <a:rect b="b" l="l" r="r" t="t"/>
            <a:pathLst>
              <a:path extrusionOk="0" fill="none" h="59032" w="52889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cap="flat" cmpd="sng" w="10300">
            <a:solidFill>
              <a:srgbClr val="222831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5769175" y="2661100"/>
            <a:ext cx="1518972" cy="1928871"/>
          </a:xfrm>
          <a:custGeom>
            <a:rect b="b" l="l" r="r" t="t"/>
            <a:pathLst>
              <a:path extrusionOk="0" fill="none" h="59032" w="52889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cap="flat" cmpd="sng" w="1030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15"/>
          <p:cNvGrpSpPr/>
          <p:nvPr/>
        </p:nvGrpSpPr>
        <p:grpSpPr>
          <a:xfrm>
            <a:off x="2115214" y="1348146"/>
            <a:ext cx="1028438" cy="1111795"/>
            <a:chOff x="643984" y="1201022"/>
            <a:chExt cx="1312620" cy="1419011"/>
          </a:xfrm>
        </p:grpSpPr>
        <p:sp>
          <p:nvSpPr>
            <p:cNvPr id="169" name="Google Shape;169;p15"/>
            <p:cNvSpPr/>
            <p:nvPr/>
          </p:nvSpPr>
          <p:spPr>
            <a:xfrm>
              <a:off x="1135323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643984" y="1201022"/>
              <a:ext cx="1307556" cy="1152826"/>
            </a:xfrm>
            <a:custGeom>
              <a:rect b="b" l="l" r="r" t="t"/>
              <a:pathLst>
                <a:path extrusionOk="0" h="35964" w="40791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902861" y="1384569"/>
              <a:ext cx="1053744" cy="969279"/>
            </a:xfrm>
            <a:custGeom>
              <a:rect b="b" l="l" r="r" t="t"/>
              <a:pathLst>
                <a:path extrusionOk="0" h="30238" w="32873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933313" y="1436018"/>
              <a:ext cx="712647" cy="662513"/>
            </a:xfrm>
            <a:custGeom>
              <a:rect b="b" l="l" r="r" t="t"/>
              <a:pathLst>
                <a:path extrusionOk="0" h="20668" w="22232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15"/>
          <p:cNvGrpSpPr/>
          <p:nvPr/>
        </p:nvGrpSpPr>
        <p:grpSpPr>
          <a:xfrm>
            <a:off x="6031539" y="1348146"/>
            <a:ext cx="994256" cy="1111795"/>
            <a:chOff x="5044655" y="1201022"/>
            <a:chExt cx="1268993" cy="1419011"/>
          </a:xfrm>
        </p:grpSpPr>
        <p:sp>
          <p:nvSpPr>
            <p:cNvPr id="174" name="Google Shape;174;p15"/>
            <p:cNvSpPr/>
            <p:nvPr/>
          </p:nvSpPr>
          <p:spPr>
            <a:xfrm>
              <a:off x="5502497" y="2249445"/>
              <a:ext cx="335039" cy="370588"/>
            </a:xfrm>
            <a:custGeom>
              <a:rect b="b" l="l" r="r" t="t"/>
              <a:pathLst>
                <a:path extrusionOk="0" h="11561" w="10452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5044655" y="1201022"/>
              <a:ext cx="1268993" cy="1152826"/>
            </a:xfrm>
            <a:custGeom>
              <a:rect b="b" l="l" r="r" t="t"/>
              <a:pathLst>
                <a:path extrusionOk="0" h="35964" w="39588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230446" y="1361201"/>
              <a:ext cx="1083203" cy="992647"/>
            </a:xfrm>
            <a:custGeom>
              <a:rect b="b" l="l" r="r" t="t"/>
              <a:pathLst>
                <a:path extrusionOk="0" h="30967" w="33792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5297441" y="1466470"/>
              <a:ext cx="712679" cy="662513"/>
            </a:xfrm>
            <a:custGeom>
              <a:rect b="b" l="l" r="r" t="t"/>
              <a:pathLst>
                <a:path extrusionOk="0" h="20668" w="22233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15"/>
          <p:cNvSpPr txBox="1"/>
          <p:nvPr/>
        </p:nvSpPr>
        <p:spPr>
          <a:xfrm>
            <a:off x="1869975" y="26611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PROBLEM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1869975" y="3142351"/>
            <a:ext cx="15189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efficiency and accuracy resulting in increased operational costs and lengthy processing times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3819591" y="26611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SOLUTION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1" name="Google Shape;181;p15"/>
          <p:cNvSpPr txBox="1"/>
          <p:nvPr/>
        </p:nvSpPr>
        <p:spPr>
          <a:xfrm>
            <a:off x="3828125" y="3142404"/>
            <a:ext cx="1518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Fraud detection process at NRMA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needs to improved using GenAI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" name="Google Shape;182;p15"/>
          <p:cNvSpPr txBox="1"/>
          <p:nvPr/>
        </p:nvSpPr>
        <p:spPr>
          <a:xfrm>
            <a:off x="5769419" y="26611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FAFA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PROJECT</a:t>
            </a:r>
            <a:endParaRPr sz="1500">
              <a:solidFill>
                <a:srgbClr val="AFAFA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5769425" y="3142400"/>
            <a:ext cx="1518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end-to-end fraud detection system using GenAI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Problem Statement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375" y="1616332"/>
            <a:ext cx="369311" cy="3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15"/>
          <p:cNvGrpSpPr/>
          <p:nvPr/>
        </p:nvGrpSpPr>
        <p:grpSpPr>
          <a:xfrm>
            <a:off x="4093657" y="1348146"/>
            <a:ext cx="987877" cy="1111795"/>
            <a:chOff x="2870204" y="1201022"/>
            <a:chExt cx="1260851" cy="1419011"/>
          </a:xfrm>
        </p:grpSpPr>
        <p:sp>
          <p:nvSpPr>
            <p:cNvPr id="187" name="Google Shape;187;p15"/>
            <p:cNvSpPr/>
            <p:nvPr/>
          </p:nvSpPr>
          <p:spPr>
            <a:xfrm>
              <a:off x="3323975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2870204" y="1201022"/>
              <a:ext cx="1260851" cy="1152826"/>
            </a:xfrm>
            <a:custGeom>
              <a:rect b="b" l="l" r="r" t="t"/>
              <a:pathLst>
                <a:path extrusionOk="0" h="35964" w="39334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082376" y="1388608"/>
              <a:ext cx="1048679" cy="965240"/>
            </a:xfrm>
            <a:custGeom>
              <a:rect b="b" l="l" r="r" t="t"/>
              <a:pathLst>
                <a:path extrusionOk="0" h="30112" w="32715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276277" y="1668801"/>
              <a:ext cx="405079" cy="206114"/>
            </a:xfrm>
            <a:custGeom>
              <a:rect b="b" l="l" r="r" t="t"/>
              <a:pathLst>
                <a:path extrusionOk="0" h="6430" w="12637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3318910" y="1708389"/>
              <a:ext cx="37601" cy="126938"/>
            </a:xfrm>
            <a:custGeom>
              <a:rect b="b" l="l" r="r" t="t"/>
              <a:pathLst>
                <a:path extrusionOk="0" h="3960" w="1173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373724" y="1708389"/>
              <a:ext cx="37601" cy="126938"/>
            </a:xfrm>
            <a:custGeom>
              <a:rect b="b" l="l" r="r" t="t"/>
              <a:pathLst>
                <a:path extrusionOk="0" h="3960" w="1173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3428538" y="1708389"/>
              <a:ext cx="37601" cy="126938"/>
            </a:xfrm>
            <a:custGeom>
              <a:rect b="b" l="l" r="r" t="t"/>
              <a:pathLst>
                <a:path extrusionOk="0" h="3960" w="1173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147352" y="1440377"/>
              <a:ext cx="662929" cy="662929"/>
            </a:xfrm>
            <a:custGeom>
              <a:rect b="b" l="l" r="r" t="t"/>
              <a:pathLst>
                <a:path extrusionOk="0" h="20681" w="20681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" name="Google Shape;1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50" y="1600375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225" y="1651225"/>
            <a:ext cx="334400" cy="3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/>
          <p:nvPr/>
        </p:nvSpPr>
        <p:spPr>
          <a:xfrm>
            <a:off x="860044" y="872929"/>
            <a:ext cx="25974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710250" y="1828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Solution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3" name="Google Shape;2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53" y="615950"/>
            <a:ext cx="7723500" cy="437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/>
          <p:cNvSpPr txBox="1"/>
          <p:nvPr/>
        </p:nvSpPr>
        <p:spPr>
          <a:xfrm>
            <a:off x="6147625" y="2902425"/>
            <a:ext cx="2142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Unnormalised Web Application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6223825" y="3796200"/>
            <a:ext cx="2142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Normalised Generative Model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786450" y="982100"/>
            <a:ext cx="1157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Raw Data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4081525" y="3069225"/>
            <a:ext cx="2142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Manages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575"/>
            <a:ext cx="8839199" cy="36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Fira Sans"/>
                <a:ea typeface="Fira Sans"/>
                <a:cs typeface="Fira Sans"/>
                <a:sym typeface="Fira Sans"/>
              </a:rPr>
              <a:t>Final Dataset</a:t>
            </a:r>
            <a:endParaRPr b="1" sz="25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/>
        </p:nvSpPr>
        <p:spPr>
          <a:xfrm>
            <a:off x="710250" y="1828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AI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501125" y="841525"/>
            <a:ext cx="2642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25" y="585175"/>
            <a:ext cx="8535148" cy="45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/>
        </p:nvSpPr>
        <p:spPr>
          <a:xfrm>
            <a:off x="-507250" y="1409669"/>
            <a:ext cx="23556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Value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3296701" y="254669"/>
            <a:ext cx="2550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9E9E9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 Business Value</a:t>
            </a:r>
            <a:endParaRPr sz="2300">
              <a:solidFill>
                <a:srgbClr val="9E9E9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3820900" y="674188"/>
            <a:ext cx="51231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Cost Savings: </a:t>
            </a:r>
            <a:r>
              <a:rPr lang="en" sz="1100"/>
              <a:t>Reduces losses from fraud, saving millions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Reputation Boost: </a:t>
            </a:r>
            <a:r>
              <a:rPr lang="en" sz="1100"/>
              <a:t>Enhances NRMA’s position as a tech leader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4482858" y="1509707"/>
            <a:ext cx="2550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 Competitive Edge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4461775" y="1822300"/>
            <a:ext cx="46518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Innovation: </a:t>
            </a:r>
            <a:r>
              <a:rPr lang="en" sz="1100"/>
              <a:t>leading the way in AI based fraud detection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Market Differentiation: </a:t>
            </a:r>
            <a:r>
              <a:rPr lang="en" sz="1100"/>
              <a:t>Attracts clients seeking transparency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4631100" y="2712438"/>
            <a:ext cx="3821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 Empowering Claims Officers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4419925" y="3048575"/>
            <a:ext cx="48879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Satisfaction: </a:t>
            </a:r>
            <a:r>
              <a:rPr lang="en" sz="1100">
                <a:solidFill>
                  <a:schemeClr val="dk1"/>
                </a:solidFill>
              </a:rPr>
              <a:t>Reduces repetitive work, provides insights → enables quickers decision making. 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Efficiency: </a:t>
            </a:r>
            <a:r>
              <a:rPr lang="en" sz="1100"/>
              <a:t>AI automates screening, allowing focus on complex cases</a:t>
            </a:r>
            <a:endParaRPr sz="1200"/>
          </a:p>
        </p:txBody>
      </p:sp>
      <p:sp>
        <p:nvSpPr>
          <p:cNvPr id="232" name="Google Shape;232;p19"/>
          <p:cNvSpPr txBox="1"/>
          <p:nvPr/>
        </p:nvSpPr>
        <p:spPr>
          <a:xfrm>
            <a:off x="4173175" y="3941850"/>
            <a:ext cx="3420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</a:t>
            </a:r>
            <a:r>
              <a:rPr lang="en" sz="2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Customer Experience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4096975" y="4234850"/>
            <a:ext cx="519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Quick Resolutions: </a:t>
            </a:r>
            <a:r>
              <a:rPr lang="en" sz="1100"/>
              <a:t>With the AI model </a:t>
            </a:r>
            <a:r>
              <a:rPr b="1" lang="en" sz="1100"/>
              <a:t>= </a:t>
            </a:r>
            <a:r>
              <a:rPr lang="en" sz="1100"/>
              <a:t>Fast, fair claims processing builds loyalty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Loyalty: </a:t>
            </a:r>
            <a:r>
              <a:rPr lang="en" sz="1100"/>
              <a:t>Satisfied customers promote positive word-of-mouth = enhances NRMA’s brand reputation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34" name="Google Shape;234;p19"/>
          <p:cNvGrpSpPr/>
          <p:nvPr/>
        </p:nvGrpSpPr>
        <p:grpSpPr>
          <a:xfrm>
            <a:off x="1302769" y="571136"/>
            <a:ext cx="3231055" cy="4449505"/>
            <a:chOff x="3049525" y="1569750"/>
            <a:chExt cx="1724425" cy="2292850"/>
          </a:xfrm>
        </p:grpSpPr>
        <p:sp>
          <p:nvSpPr>
            <p:cNvPr id="235" name="Google Shape;235;p19"/>
            <p:cNvSpPr/>
            <p:nvPr/>
          </p:nvSpPr>
          <p:spPr>
            <a:xfrm>
              <a:off x="3628275" y="1569750"/>
              <a:ext cx="809975" cy="441800"/>
            </a:xfrm>
            <a:custGeom>
              <a:rect b="b" l="l" r="r" t="t"/>
              <a:pathLst>
                <a:path extrusionOk="0" h="17672" w="32399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3049525" y="2137400"/>
              <a:ext cx="1157550" cy="1157525"/>
            </a:xfrm>
            <a:custGeom>
              <a:rect b="b" l="l" r="r" t="t"/>
              <a:pathLst>
                <a:path extrusionOk="0" h="46301" w="46302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3078025" y="2215575"/>
              <a:ext cx="1099750" cy="1001175"/>
            </a:xfrm>
            <a:custGeom>
              <a:rect b="b" l="l" r="r" t="t"/>
              <a:pathLst>
                <a:path extrusionOk="0" h="40047" w="4399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4361425" y="2372550"/>
              <a:ext cx="47525" cy="47525"/>
            </a:xfrm>
            <a:custGeom>
              <a:rect b="b" l="l" r="r" t="t"/>
              <a:pathLst>
                <a:path extrusionOk="0" h="1901" w="1901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4247425" y="2319500"/>
              <a:ext cx="213775" cy="213800"/>
            </a:xfrm>
            <a:custGeom>
              <a:rect b="b" l="l" r="r" t="t"/>
              <a:pathLst>
                <a:path extrusionOk="0" h="8552" w="8551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4241875" y="2497625"/>
              <a:ext cx="41975" cy="42000"/>
            </a:xfrm>
            <a:custGeom>
              <a:rect b="b" l="l" r="r" t="t"/>
              <a:pathLst>
                <a:path extrusionOk="0" h="1680" w="1679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4237925" y="2484975"/>
              <a:ext cx="33275" cy="32475"/>
            </a:xfrm>
            <a:custGeom>
              <a:rect b="b" l="l" r="r" t="t"/>
              <a:pathLst>
                <a:path extrusionOk="0" h="1299" w="1331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4264050" y="2510300"/>
              <a:ext cx="32475" cy="32500"/>
            </a:xfrm>
            <a:custGeom>
              <a:rect b="b" l="l" r="r" t="t"/>
              <a:pathLst>
                <a:path extrusionOk="0" h="1300" w="1299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4222875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4224450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423317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4436650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4437425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442872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4317100" y="3095400"/>
              <a:ext cx="67300" cy="12675"/>
            </a:xfrm>
            <a:custGeom>
              <a:rect b="b" l="l" r="r" t="t"/>
              <a:pathLst>
                <a:path extrusionOk="0" h="507" w="2692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4328175" y="3116775"/>
              <a:ext cx="46725" cy="12675"/>
            </a:xfrm>
            <a:custGeom>
              <a:rect b="b" l="l" r="r" t="t"/>
              <a:pathLst>
                <a:path extrusionOk="0" h="507" w="1869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272750" y="2907750"/>
              <a:ext cx="156000" cy="182125"/>
            </a:xfrm>
            <a:custGeom>
              <a:rect b="b" l="l" r="r" t="t"/>
              <a:pathLst>
                <a:path extrusionOk="0" h="7285" w="624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4290175" y="2941150"/>
              <a:ext cx="42775" cy="73500"/>
            </a:xfrm>
            <a:custGeom>
              <a:rect b="b" l="l" r="r" t="t"/>
              <a:pathLst>
                <a:path extrusionOk="0" h="2940" w="1711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829050" y="1884170"/>
              <a:ext cx="247025" cy="247050"/>
            </a:xfrm>
            <a:custGeom>
              <a:rect b="b" l="l" r="r" t="t"/>
              <a:pathLst>
                <a:path extrusionOk="0" h="9882" w="9881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3905838" y="1918229"/>
              <a:ext cx="93450" cy="178950"/>
            </a:xfrm>
            <a:custGeom>
              <a:rect b="b" l="l" r="r" t="t"/>
              <a:pathLst>
                <a:path extrusionOk="0" h="7158" w="3738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3298125" y="2488125"/>
              <a:ext cx="659550" cy="393525"/>
            </a:xfrm>
            <a:custGeom>
              <a:rect b="b" l="l" r="r" t="t"/>
              <a:pathLst>
                <a:path extrusionOk="0" h="15741" w="26382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313975" y="2815125"/>
              <a:ext cx="631825" cy="54650"/>
            </a:xfrm>
            <a:custGeom>
              <a:rect b="b" l="l" r="r" t="t"/>
              <a:pathLst>
                <a:path extrusionOk="0" h="2186" w="25273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583950" y="2820650"/>
              <a:ext cx="111650" cy="111675"/>
            </a:xfrm>
            <a:custGeom>
              <a:rect b="b" l="l" r="r" t="t"/>
              <a:pathLst>
                <a:path extrusionOk="0" h="4467" w="4466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487350" y="2915675"/>
              <a:ext cx="311175" cy="28525"/>
            </a:xfrm>
            <a:custGeom>
              <a:rect b="b" l="l" r="r" t="t"/>
              <a:pathLst>
                <a:path extrusionOk="0" h="1141" w="12447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440650" y="2667075"/>
              <a:ext cx="95025" cy="95825"/>
            </a:xfrm>
            <a:custGeom>
              <a:rect b="b" l="l" r="r" t="t"/>
              <a:pathLst>
                <a:path extrusionOk="0" h="3833" w="3801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3575250" y="2621150"/>
              <a:ext cx="95025" cy="140950"/>
            </a:xfrm>
            <a:custGeom>
              <a:rect b="b" l="l" r="r" t="t"/>
              <a:pathLst>
                <a:path extrusionOk="0" h="5638" w="3801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3709050" y="2572850"/>
              <a:ext cx="95025" cy="189250"/>
            </a:xfrm>
            <a:custGeom>
              <a:rect b="b" l="l" r="r" t="t"/>
              <a:pathLst>
                <a:path extrusionOk="0" h="7570" w="3801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3633025" y="3284600"/>
              <a:ext cx="25" cy="467150"/>
            </a:xfrm>
            <a:custGeom>
              <a:rect b="b" l="l" r="r" t="t"/>
              <a:pathLst>
                <a:path extrusionOk="0" fill="none" h="18686" w="1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4182500" y="2716950"/>
              <a:ext cx="467150" cy="25"/>
            </a:xfrm>
            <a:custGeom>
              <a:rect b="b" l="l" r="r" t="t"/>
              <a:pathLst>
                <a:path extrusionOk="0" fill="none" h="1" w="18686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3633025" y="1694050"/>
              <a:ext cx="25" cy="467125"/>
            </a:xfrm>
            <a:custGeom>
              <a:rect b="b" l="l" r="r" t="t"/>
              <a:pathLst>
                <a:path extrusionOk="0" fill="none" h="18685" w="1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025725" y="2005975"/>
              <a:ext cx="311975" cy="311975"/>
            </a:xfrm>
            <a:custGeom>
              <a:rect b="b" l="l" r="r" t="t"/>
              <a:pathLst>
                <a:path extrusionOk="0" fill="none" h="12479" w="12479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4021775" y="3109650"/>
              <a:ext cx="311975" cy="311950"/>
            </a:xfrm>
            <a:custGeom>
              <a:rect b="b" l="l" r="r" t="t"/>
              <a:pathLst>
                <a:path extrusionOk="0" fill="none" h="12478" w="12479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4332925" y="2716150"/>
              <a:ext cx="441025" cy="809950"/>
            </a:xfrm>
            <a:custGeom>
              <a:rect b="b" l="l" r="r" t="t"/>
              <a:pathLst>
                <a:path extrusionOk="0" h="32398" w="17641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4332125" y="1906225"/>
              <a:ext cx="441825" cy="809950"/>
            </a:xfrm>
            <a:custGeom>
              <a:rect b="b" l="l" r="r" t="t"/>
              <a:pathLst>
                <a:path extrusionOk="0" h="32398" w="17673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628275" y="3420775"/>
              <a:ext cx="809975" cy="441825"/>
            </a:xfrm>
            <a:custGeom>
              <a:rect b="b" l="l" r="r" t="t"/>
              <a:pathLst>
                <a:path extrusionOk="0" h="17673" w="32399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3823447" y="3362977"/>
              <a:ext cx="207450" cy="159950"/>
            </a:xfrm>
            <a:custGeom>
              <a:rect b="b" l="l" r="r" t="t"/>
              <a:pathLst>
                <a:path extrusionOk="0" h="6398" w="8298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3840863" y="3322202"/>
              <a:ext cx="172625" cy="71300"/>
            </a:xfrm>
            <a:custGeom>
              <a:rect b="b" l="l" r="r" t="t"/>
              <a:pathLst>
                <a:path extrusionOk="0" h="2852" w="6905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3937277" y="3401780"/>
              <a:ext cx="37250" cy="102175"/>
            </a:xfrm>
            <a:custGeom>
              <a:rect b="b" l="l" r="r" t="t"/>
              <a:pathLst>
                <a:path extrusionOk="0" h="4087" w="149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3984522" y="3382762"/>
              <a:ext cx="37225" cy="120375"/>
            </a:xfrm>
            <a:custGeom>
              <a:rect b="b" l="l" r="r" t="t"/>
              <a:pathLst>
                <a:path extrusionOk="0" h="4815" w="1489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3890029" y="3420780"/>
              <a:ext cx="37250" cy="83175"/>
            </a:xfrm>
            <a:custGeom>
              <a:rect b="b" l="l" r="r" t="t"/>
              <a:pathLst>
                <a:path extrusionOk="0" h="3327" w="149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846117" y="3435852"/>
              <a:ext cx="37250" cy="64950"/>
            </a:xfrm>
            <a:custGeom>
              <a:rect b="b" l="l" r="r" t="t"/>
              <a:pathLst>
                <a:path extrusionOk="0" h="2598" w="149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165875" y="1774500"/>
            <a:ext cx="2066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Restricted access for authorized agents only.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81" name="Google Shape;281;p20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282" name="Google Shape;282;p20"/>
            <p:cNvSpPr/>
            <p:nvPr/>
          </p:nvSpPr>
          <p:spPr>
            <a:xfrm>
              <a:off x="2723350" y="2481000"/>
              <a:ext cx="2155100" cy="1295300"/>
            </a:xfrm>
            <a:custGeom>
              <a:rect b="b" l="l" r="r" t="t"/>
              <a:pathLst>
                <a:path extrusionOk="0" h="51812" w="86204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644950" y="3776275"/>
              <a:ext cx="2311875" cy="152025"/>
            </a:xfrm>
            <a:custGeom>
              <a:rect b="b" l="l" r="r" t="t"/>
              <a:pathLst>
                <a:path extrusionOk="0" h="6081" w="92475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2781150" y="2541175"/>
              <a:ext cx="2039500" cy="1175750"/>
            </a:xfrm>
            <a:custGeom>
              <a:rect b="b" l="l" r="r" t="t"/>
              <a:pathLst>
                <a:path extrusionOk="0" h="47030" w="8158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491325" y="2788200"/>
              <a:ext cx="599350" cy="711775"/>
            </a:xfrm>
            <a:custGeom>
              <a:rect b="b" l="l" r="r" t="t"/>
              <a:pathLst>
                <a:path extrusionOk="0" h="28471" w="23974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435100" y="2731975"/>
              <a:ext cx="711800" cy="824225"/>
            </a:xfrm>
            <a:custGeom>
              <a:rect b="b" l="l" r="r" t="t"/>
              <a:pathLst>
                <a:path extrusionOk="0" h="32969" w="28472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3610075" y="2984950"/>
              <a:ext cx="399050" cy="261675"/>
            </a:xfrm>
            <a:custGeom>
              <a:rect b="b" l="l" r="r" t="t"/>
              <a:pathLst>
                <a:path extrusionOk="0" h="10467" w="15962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5047850" y="1972375"/>
              <a:ext cx="703875" cy="652100"/>
            </a:xfrm>
            <a:custGeom>
              <a:rect b="b" l="l" r="r" t="t"/>
              <a:pathLst>
                <a:path extrusionOk="0" h="26084" w="28155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5317050" y="2171450"/>
              <a:ext cx="165475" cy="279500"/>
            </a:xfrm>
            <a:custGeom>
              <a:rect b="b" l="l" r="r" t="t"/>
              <a:pathLst>
                <a:path extrusionOk="0" h="11180" w="6619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5320200" y="2209450"/>
              <a:ext cx="159175" cy="19025"/>
            </a:xfrm>
            <a:custGeom>
              <a:rect b="b" l="l" r="r" t="t"/>
              <a:pathLst>
                <a:path extrusionOk="0" h="761" w="6367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5320200" y="2380450"/>
              <a:ext cx="159175" cy="19050"/>
            </a:xfrm>
            <a:custGeom>
              <a:rect b="b" l="l" r="r" t="t"/>
              <a:pathLst>
                <a:path extrusionOk="0" h="762" w="6367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5389875" y="240580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5047850" y="2912925"/>
              <a:ext cx="703875" cy="652100"/>
            </a:xfrm>
            <a:custGeom>
              <a:rect b="b" l="l" r="r" t="t"/>
              <a:pathLst>
                <a:path extrusionOk="0" h="26084" w="28155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5266375" y="3118350"/>
              <a:ext cx="279500" cy="209025"/>
            </a:xfrm>
            <a:custGeom>
              <a:rect b="b" l="l" r="r" t="t"/>
              <a:pathLst>
                <a:path extrusionOk="0" h="8361" w="1118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5393050" y="3347150"/>
              <a:ext cx="19025" cy="15875"/>
            </a:xfrm>
            <a:custGeom>
              <a:rect b="b" l="l" r="r" t="t"/>
              <a:pathLst>
                <a:path extrusionOk="0" h="635" w="761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393050" y="3327350"/>
              <a:ext cx="19025" cy="19050"/>
            </a:xfrm>
            <a:custGeom>
              <a:rect b="b" l="l" r="r" t="t"/>
              <a:pathLst>
                <a:path extrusionOk="0" h="762" w="761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5393050" y="328935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5393050" y="330835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5351075" y="3186150"/>
              <a:ext cx="105325" cy="103225"/>
            </a:xfrm>
            <a:custGeom>
              <a:rect b="b" l="l" r="r" t="t"/>
              <a:pathLst>
                <a:path extrusionOk="0" h="4129" w="4213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5047850" y="3853700"/>
              <a:ext cx="703875" cy="651900"/>
            </a:xfrm>
            <a:custGeom>
              <a:rect b="b" l="l" r="r" t="t"/>
              <a:pathLst>
                <a:path extrusionOk="0" h="26076" w="28155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5351875" y="4160150"/>
              <a:ext cx="155200" cy="154525"/>
            </a:xfrm>
            <a:custGeom>
              <a:rect b="b" l="l" r="r" t="t"/>
              <a:pathLst>
                <a:path extrusionOk="0" h="6181" w="6208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5287750" y="4066425"/>
              <a:ext cx="159950" cy="154825"/>
            </a:xfrm>
            <a:custGeom>
              <a:rect b="b" l="l" r="r" t="t"/>
              <a:pathLst>
                <a:path extrusionOk="0" h="6193" w="6398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1844525" y="1972125"/>
              <a:ext cx="714950" cy="652025"/>
            </a:xfrm>
            <a:custGeom>
              <a:rect b="b" l="l" r="r" t="t"/>
              <a:pathLst>
                <a:path extrusionOk="0" h="26081" w="28598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2142225" y="2098600"/>
              <a:ext cx="120350" cy="101375"/>
            </a:xfrm>
            <a:custGeom>
              <a:rect b="b" l="l" r="r" t="t"/>
              <a:pathLst>
                <a:path extrusionOk="0" h="4055" w="4814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2093925" y="2184125"/>
              <a:ext cx="216150" cy="164700"/>
            </a:xfrm>
            <a:custGeom>
              <a:rect b="b" l="l" r="r" t="t"/>
              <a:pathLst>
                <a:path extrusionOk="0" h="6588" w="8646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2173875" y="2241125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1995750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2084425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2173875" y="239630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2262550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2351225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1844525" y="3853275"/>
              <a:ext cx="714950" cy="652000"/>
            </a:xfrm>
            <a:custGeom>
              <a:rect b="b" l="l" r="r" t="t"/>
              <a:pathLst>
                <a:path extrusionOk="0" h="26080" w="28598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2192875" y="4042275"/>
              <a:ext cx="19025" cy="288225"/>
            </a:xfrm>
            <a:custGeom>
              <a:rect b="b" l="l" r="r" t="t"/>
              <a:pathLst>
                <a:path extrusionOk="0" h="11529" w="761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1844525" y="2912700"/>
              <a:ext cx="714950" cy="652000"/>
            </a:xfrm>
            <a:custGeom>
              <a:rect b="b" l="l" r="r" t="t"/>
              <a:pathLst>
                <a:path extrusionOk="0" h="26080" w="28598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2255425" y="3324400"/>
              <a:ext cx="77625" cy="76625"/>
            </a:xfrm>
            <a:custGeom>
              <a:rect b="b" l="l" r="r" t="t"/>
              <a:pathLst>
                <a:path extrusionOk="0" h="3065" w="3105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2070950" y="3324400"/>
              <a:ext cx="78425" cy="76625"/>
            </a:xfrm>
            <a:custGeom>
              <a:rect b="b" l="l" r="r" t="t"/>
              <a:pathLst>
                <a:path extrusionOk="0" h="3065" w="3137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2064625" y="3229600"/>
              <a:ext cx="275550" cy="114425"/>
            </a:xfrm>
            <a:custGeom>
              <a:rect b="b" l="l" r="r" t="t"/>
              <a:pathLst>
                <a:path extrusionOk="0" h="4577" w="11022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2092325" y="3046300"/>
              <a:ext cx="219350" cy="220125"/>
            </a:xfrm>
            <a:custGeom>
              <a:rect b="b" l="l" r="r" t="t"/>
              <a:pathLst>
                <a:path extrusionOk="0" h="8805" w="8774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062250" y="3165850"/>
              <a:ext cx="279500" cy="244675"/>
            </a:xfrm>
            <a:custGeom>
              <a:rect b="b" l="l" r="r" t="t"/>
              <a:pathLst>
                <a:path extrusionOk="0" h="9787" w="1118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2134300" y="3089050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2134300" y="3131800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2134300" y="3174550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2134300" y="3217325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0"/>
          <p:cNvSpPr txBox="1"/>
          <p:nvPr/>
        </p:nvSpPr>
        <p:spPr>
          <a:xfrm>
            <a:off x="2591100" y="2286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Live Demonstration</a:t>
            </a:r>
            <a:endParaRPr b="1" sz="2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Fira Sans Medium"/>
                <a:ea typeface="Fira Sans Medium"/>
                <a:cs typeface="Fira Sans Medium"/>
                <a:sym typeface="Fira Sans Medium"/>
                <a:hlinkClick r:id="rId4"/>
              </a:rPr>
              <a:t>YouTube</a:t>
            </a:r>
            <a:endParaRPr sz="9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>
            <a:off x="165875" y="1581650"/>
            <a:ext cx="185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Secure Login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139525" y="2493450"/>
            <a:ext cx="1966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Dashboard Overview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165900" y="3546200"/>
            <a:ext cx="21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AI-Powered Fraud Detection</a:t>
            </a:r>
            <a:endParaRPr>
              <a:solidFill>
                <a:srgbClr val="9E9E9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6835225" y="1522775"/>
            <a:ext cx="2177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Claim Management Tool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6911425" y="2539925"/>
            <a:ext cx="2177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User Friendly Interface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6911425" y="3654800"/>
            <a:ext cx="2177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History &amp; Insights</a:t>
            </a:r>
            <a:endParaRPr>
              <a:solidFill>
                <a:srgbClr val="9E9E9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138150" y="2800625"/>
            <a:ext cx="2233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Quick view of pending and completed claims.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165875" y="3946400"/>
            <a:ext cx="21777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Real-time fraud risk scoring and analysis.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"Explain More" feature for detailed insights.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Ask AI feature to ask specific questions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6835225" y="1774500"/>
            <a:ext cx="2265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Add notes, update claim outcomes, and close cases seamlessly.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6910750" y="2731000"/>
            <a:ext cx="2265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Simple layout with intuitive feedback and interface.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910750" y="3915500"/>
            <a:ext cx="2265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Page to view log of all processed cases and their notes + outcomes.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2613723" y="3837256"/>
            <a:ext cx="275455" cy="341382"/>
          </a:xfrm>
          <a:custGeom>
            <a:rect b="b" l="l" r="r" t="t"/>
            <a:pathLst>
              <a:path extrusionOk="0" h="11972" w="9660">
                <a:moveTo>
                  <a:pt x="4814" y="1"/>
                </a:moveTo>
                <a:cubicBezTo>
                  <a:pt x="4820" y="1"/>
                  <a:pt x="4825" y="1"/>
                  <a:pt x="4830" y="1"/>
                </a:cubicBezTo>
                <a:lnTo>
                  <a:pt x="4830" y="1"/>
                </a:lnTo>
                <a:cubicBezTo>
                  <a:pt x="4835" y="1"/>
                  <a:pt x="4841" y="1"/>
                  <a:pt x="4846" y="1"/>
                </a:cubicBezTo>
                <a:close/>
                <a:moveTo>
                  <a:pt x="4846" y="761"/>
                </a:moveTo>
                <a:cubicBezTo>
                  <a:pt x="6239" y="2376"/>
                  <a:pt x="7823" y="2598"/>
                  <a:pt x="8520" y="2598"/>
                </a:cubicBezTo>
                <a:cubicBezTo>
                  <a:pt x="8773" y="2598"/>
                  <a:pt x="8900" y="2566"/>
                  <a:pt x="8900" y="2566"/>
                </a:cubicBezTo>
                <a:lnTo>
                  <a:pt x="8900" y="5955"/>
                </a:lnTo>
                <a:cubicBezTo>
                  <a:pt x="8900" y="7792"/>
                  <a:pt x="7918" y="9470"/>
                  <a:pt x="6303" y="10357"/>
                </a:cubicBezTo>
                <a:lnTo>
                  <a:pt x="4846" y="11212"/>
                </a:lnTo>
                <a:lnTo>
                  <a:pt x="3358" y="10357"/>
                </a:lnTo>
                <a:cubicBezTo>
                  <a:pt x="1774" y="9470"/>
                  <a:pt x="761" y="7792"/>
                  <a:pt x="761" y="5955"/>
                </a:cubicBezTo>
                <a:lnTo>
                  <a:pt x="761" y="2566"/>
                </a:lnTo>
                <a:cubicBezTo>
                  <a:pt x="761" y="2566"/>
                  <a:pt x="919" y="2598"/>
                  <a:pt x="1204" y="2598"/>
                </a:cubicBezTo>
                <a:cubicBezTo>
                  <a:pt x="1901" y="2598"/>
                  <a:pt x="3421" y="2376"/>
                  <a:pt x="4846" y="761"/>
                </a:cubicBezTo>
                <a:close/>
                <a:moveTo>
                  <a:pt x="4830" y="1"/>
                </a:moveTo>
                <a:cubicBezTo>
                  <a:pt x="4614" y="6"/>
                  <a:pt x="4400" y="100"/>
                  <a:pt x="4276" y="254"/>
                </a:cubicBezTo>
                <a:cubicBezTo>
                  <a:pt x="3041" y="1648"/>
                  <a:pt x="1837" y="1838"/>
                  <a:pt x="1204" y="1838"/>
                </a:cubicBezTo>
                <a:lnTo>
                  <a:pt x="919" y="1838"/>
                </a:lnTo>
                <a:cubicBezTo>
                  <a:pt x="856" y="1806"/>
                  <a:pt x="824" y="1806"/>
                  <a:pt x="761" y="1806"/>
                </a:cubicBezTo>
                <a:cubicBezTo>
                  <a:pt x="602" y="1806"/>
                  <a:pt x="412" y="1869"/>
                  <a:pt x="286" y="1996"/>
                </a:cubicBezTo>
                <a:cubicBezTo>
                  <a:pt x="96" y="2123"/>
                  <a:pt x="1" y="2344"/>
                  <a:pt x="1" y="2566"/>
                </a:cubicBezTo>
                <a:lnTo>
                  <a:pt x="1" y="5955"/>
                </a:lnTo>
                <a:cubicBezTo>
                  <a:pt x="1" y="8045"/>
                  <a:pt x="1141" y="10008"/>
                  <a:pt x="2977" y="11053"/>
                </a:cubicBezTo>
                <a:lnTo>
                  <a:pt x="4466" y="11877"/>
                </a:lnTo>
                <a:cubicBezTo>
                  <a:pt x="4593" y="11940"/>
                  <a:pt x="4719" y="11972"/>
                  <a:pt x="4846" y="11972"/>
                </a:cubicBezTo>
                <a:cubicBezTo>
                  <a:pt x="4973" y="11972"/>
                  <a:pt x="5099" y="11940"/>
                  <a:pt x="5194" y="11877"/>
                </a:cubicBezTo>
                <a:lnTo>
                  <a:pt x="6683" y="11053"/>
                </a:lnTo>
                <a:cubicBezTo>
                  <a:pt x="8520" y="10008"/>
                  <a:pt x="9660" y="8045"/>
                  <a:pt x="9660" y="5955"/>
                </a:cubicBezTo>
                <a:lnTo>
                  <a:pt x="9660" y="2566"/>
                </a:lnTo>
                <a:cubicBezTo>
                  <a:pt x="9660" y="2344"/>
                  <a:pt x="9565" y="2123"/>
                  <a:pt x="9375" y="1996"/>
                </a:cubicBezTo>
                <a:cubicBezTo>
                  <a:pt x="9248" y="1869"/>
                  <a:pt x="9090" y="1806"/>
                  <a:pt x="8900" y="1806"/>
                </a:cubicBezTo>
                <a:lnTo>
                  <a:pt x="8773" y="1806"/>
                </a:lnTo>
                <a:cubicBezTo>
                  <a:pt x="8773" y="1806"/>
                  <a:pt x="8678" y="1838"/>
                  <a:pt x="8520" y="1838"/>
                </a:cubicBezTo>
                <a:cubicBezTo>
                  <a:pt x="7981" y="1838"/>
                  <a:pt x="6619" y="1679"/>
                  <a:pt x="5416" y="254"/>
                </a:cubicBezTo>
                <a:cubicBezTo>
                  <a:pt x="5261" y="100"/>
                  <a:pt x="5046" y="6"/>
                  <a:pt x="48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3C4C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/>
        </p:nvSpPr>
        <p:spPr>
          <a:xfrm>
            <a:off x="1316850" y="1081350"/>
            <a:ext cx="65103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THANK YOU FOR LISTENING!</a:t>
            </a:r>
            <a:endParaRPr b="1" sz="4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125" y="3572625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813" y="3585200"/>
            <a:ext cx="825000" cy="8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9574" y="3612675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0188" y="3595250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6" name="Google Shape;346;p21"/>
          <p:cNvPicPr preferRelativeResize="0"/>
          <p:nvPr/>
        </p:nvPicPr>
        <p:blipFill rotWithShape="1">
          <a:blip r:embed="rId7">
            <a:alphaModFix/>
          </a:blip>
          <a:srcRect b="0" l="10747" r="13774" t="0"/>
          <a:stretch/>
        </p:blipFill>
        <p:spPr>
          <a:xfrm>
            <a:off x="6790987" y="3574436"/>
            <a:ext cx="804900" cy="801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